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84" r:id="rId3"/>
    <p:sldId id="281" r:id="rId4"/>
    <p:sldId id="289" r:id="rId5"/>
    <p:sldId id="259" r:id="rId6"/>
    <p:sldId id="290" r:id="rId7"/>
    <p:sldId id="282" r:id="rId8"/>
    <p:sldId id="258" r:id="rId9"/>
    <p:sldId id="288" r:id="rId10"/>
    <p:sldId id="262" r:id="rId11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62626"/>
    <a:srgbClr val="FFFBEF"/>
    <a:srgbClr val="FFC000"/>
    <a:srgbClr val="000000"/>
    <a:srgbClr val="3F3F3F"/>
    <a:srgbClr val="5C5C5C"/>
    <a:srgbClr val="EFC94C"/>
    <a:srgbClr val="1A2530"/>
    <a:srgbClr val="DF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9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0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237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DF201-FA0E-4AB6-A23F-408EE91F2F21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B094F-A4BC-478F-AEBE-74E08AC32A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76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5B589-DFC2-4C46-B465-1411579998F8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585EA-7F30-47FF-9F68-8C7B5BDB9D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69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9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1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8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9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79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110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12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5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76450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95301" y="189526"/>
            <a:ext cx="11099801" cy="75622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aseline="30000" dirty="0">
              <a:solidFill>
                <a:schemeClr val="tx1"/>
              </a:solidFill>
              <a:latin typeface="Georgia"/>
              <a:cs typeface="Roboto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398461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9886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73386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228600" indent="-228600" algn="ctr">
              <a:buNone/>
              <a:defRPr lang="en-US" sz="3200" i="1" baseline="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3122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0946383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73093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91920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477906" y="0"/>
            <a:ext cx="6714093" cy="44704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14" hasCustomPrompt="1"/>
          </p:nvPr>
        </p:nvSpPr>
        <p:spPr>
          <a:xfrm>
            <a:off x="5330807" y="4722585"/>
            <a:ext cx="656115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60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</a:lstStyle>
          <a:p>
            <a:pPr marL="0" lv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dirty="0"/>
              <a:t>Text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5330807" y="5752957"/>
            <a:ext cx="656178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Your text </a:t>
            </a:r>
          </a:p>
        </p:txBody>
      </p:sp>
    </p:spTree>
    <p:extLst>
      <p:ext uri="{BB962C8B-B14F-4D97-AF65-F5344CB8AC3E}">
        <p14:creationId xmlns:p14="http://schemas.microsoft.com/office/powerpoint/2010/main" val="4098660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ner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98415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>
            <a:off x="191912" y="0"/>
            <a:ext cx="358986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81778" y="0"/>
            <a:ext cx="8410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35758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ner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99058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 flipH="1">
            <a:off x="8410222" y="0"/>
            <a:ext cx="358986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8410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11521834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H="1">
            <a:off x="10935095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0293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06661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0934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73556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44245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21146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344229" y="0"/>
            <a:ext cx="484777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1864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39629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22354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8390843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947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6" r:id="rId4"/>
    <p:sldLayoutId id="2147483668" r:id="rId5"/>
    <p:sldLayoutId id="2147483664" r:id="rId6"/>
    <p:sldLayoutId id="2147483667" r:id="rId7"/>
    <p:sldLayoutId id="2147483665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189" userDrawn="1">
          <p15:clr>
            <a:srgbClr val="F26B43"/>
          </p15:clr>
        </p15:guide>
        <p15:guide id="3" orient="horz" pos="4156" userDrawn="1">
          <p15:clr>
            <a:srgbClr val="F26B43"/>
          </p15:clr>
        </p15:guide>
        <p15:guide id="4" pos="74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emf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emf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2.png"/><Relationship Id="rId3" Type="http://schemas.microsoft.com/office/2007/relationships/media" Target="../media/media1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video" Target="../media/media2.mp4"/><Relationship Id="rId11" Type="http://schemas.openxmlformats.org/officeDocument/2006/relationships/oleObject" Target="../embeddings/oleObject15.bin"/><Relationship Id="rId5" Type="http://schemas.microsoft.com/office/2007/relationships/media" Target="../media/media2.mp4"/><Relationship Id="rId10" Type="http://schemas.openxmlformats.org/officeDocument/2006/relationships/image" Target="../media/image11.jpg"/><Relationship Id="rId4" Type="http://schemas.openxmlformats.org/officeDocument/2006/relationships/video" Target="../media/media1.mp4"/><Relationship Id="rId9" Type="http://schemas.openxmlformats.org/officeDocument/2006/relationships/image" Target="../media/image10.jp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ymbol zastępczy obrazu 19">
            <a:extLst>
              <a:ext uri="{FF2B5EF4-FFF2-40B4-BE49-F238E27FC236}">
                <a16:creationId xmlns:a16="http://schemas.microsoft.com/office/drawing/2014/main" id="{80608D88-FCC0-CD45-AB67-D86969D532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7808" b="7808"/>
          <a:stretch>
            <a:fillRect/>
          </a:stretch>
        </p:blipFill>
        <p:spPr/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13208033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-727" y="34023"/>
            <a:ext cx="12192001" cy="5017939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5034952"/>
            <a:ext cx="12192001" cy="182304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cxnSpLocks/>
          </p:cNvCxnSpPr>
          <p:nvPr/>
        </p:nvCxnSpPr>
        <p:spPr>
          <a:xfrm flipH="1" flipV="1">
            <a:off x="-728" y="5034951"/>
            <a:ext cx="12192001" cy="17011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7410428" y="5691258"/>
            <a:ext cx="3967160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6" name="Content Placeholder 15"/>
          <p:cNvSpPr txBox="1">
            <a:spLocks/>
          </p:cNvSpPr>
          <p:nvPr/>
        </p:nvSpPr>
        <p:spPr>
          <a:xfrm>
            <a:off x="242064" y="5308021"/>
            <a:ext cx="11706418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60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500" dirty="0" err="1"/>
              <a:t>Międzywydziałowe</a:t>
            </a:r>
            <a:r>
              <a:rPr lang="en-US" sz="4500" dirty="0"/>
              <a:t> </a:t>
            </a:r>
            <a:r>
              <a:rPr lang="en-US" sz="4500" dirty="0" err="1"/>
              <a:t>Koło</a:t>
            </a:r>
            <a:endParaRPr lang="en-US" sz="4500" dirty="0"/>
          </a:p>
          <a:p>
            <a:pPr algn="ctr"/>
            <a:r>
              <a:rPr lang="en-US" sz="4500" dirty="0" err="1"/>
              <a:t>Naukowe</a:t>
            </a:r>
            <a:r>
              <a:rPr lang="en-US" sz="4500" dirty="0"/>
              <a:t> </a:t>
            </a:r>
            <a:r>
              <a:rPr lang="en-US" sz="4500" dirty="0" err="1"/>
              <a:t>biomechaników</a:t>
            </a:r>
            <a:endParaRPr lang="en-US" sz="4500" dirty="0"/>
          </a:p>
        </p:txBody>
      </p:sp>
      <p:pic>
        <p:nvPicPr>
          <p:cNvPr id="6" name="Obraz 5" descr="Obraz zawierający stół&#10;&#10;Opis wygenerowany automatycznie">
            <a:extLst>
              <a:ext uri="{FF2B5EF4-FFF2-40B4-BE49-F238E27FC236}">
                <a16:creationId xmlns:a16="http://schemas.microsoft.com/office/drawing/2014/main" id="{4EB2A0CF-A1E1-D645-83BC-2C4B91E138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282747"/>
            <a:ext cx="2844545" cy="132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9FCD4CEC-0A35-5F4E-8697-60F8647BF8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7837" b="7837"/>
          <a:stretch>
            <a:fillRect/>
          </a:stretch>
        </p:blipFill>
        <p:spPr/>
      </p:pic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77048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4" name="Object 2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1079399" y="424543"/>
            <a:ext cx="3846286" cy="5214257"/>
          </a:xfrm>
          <a:prstGeom prst="rect">
            <a:avLst/>
          </a:prstGeom>
          <a:solidFill>
            <a:srgbClr val="FFFFFF">
              <a:alpha val="80000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accent4"/>
              </a:solidFill>
              <a:latin typeface="Julietta" pitchFamily="2" charset="0"/>
            </a:endParaRPr>
          </a:p>
          <a:p>
            <a:pPr algn="ctr"/>
            <a:endParaRPr lang="en-US" sz="4400" dirty="0">
              <a:solidFill>
                <a:schemeClr val="accent4"/>
              </a:solidFill>
              <a:latin typeface="Julietta" pitchFamily="2" charset="0"/>
            </a:endParaRPr>
          </a:p>
          <a:p>
            <a:pPr algn="ctr"/>
            <a:endParaRPr lang="en-US" sz="4400" dirty="0">
              <a:solidFill>
                <a:schemeClr val="accent4"/>
              </a:solidFill>
              <a:latin typeface="Julietta" pitchFamily="2" charset="0"/>
            </a:endParaRPr>
          </a:p>
          <a:p>
            <a:pPr algn="ctr"/>
            <a:r>
              <a:rPr lang="en-US" sz="4400" dirty="0">
                <a:solidFill>
                  <a:schemeClr val="accent4"/>
                </a:solidFill>
                <a:latin typeface="Julietta" pitchFamily="2" charset="0"/>
              </a:rPr>
              <a:t>Can’t wait!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224200" y="961831"/>
            <a:ext cx="3707130" cy="914400"/>
          </a:xfrm>
          <a:prstGeom prst="rect">
            <a:avLst/>
          </a:prstGeom>
          <a:noFill/>
        </p:spPr>
        <p:txBody>
          <a:bodyPr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chemeClr val="accent4"/>
                </a:solidFill>
                <a:latin typeface="Source Sans Pro Black" panose="020B0803030403020204" pitchFamily="34" charset="-18"/>
              </a:rPr>
              <a:t>Czekamy</a:t>
            </a:r>
            <a:r>
              <a:rPr lang="en-US" sz="4000" dirty="0">
                <a:solidFill>
                  <a:schemeClr val="accent4"/>
                </a:solidFill>
                <a:latin typeface="Source Sans Pro Black" panose="020B0803030403020204" pitchFamily="34" charset="-18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Source Sans Pro Black" panose="020B0803030403020204" pitchFamily="34" charset="-18"/>
              </a:rPr>
              <a:t>właśnie</a:t>
            </a:r>
            <a:r>
              <a:rPr lang="en-US" sz="4000" dirty="0">
                <a:solidFill>
                  <a:schemeClr val="accent4"/>
                </a:solidFill>
                <a:latin typeface="Source Sans Pro Black" panose="020B0803030403020204" pitchFamily="34" charset="-18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Source Sans Pro Black" panose="020B0803030403020204" pitchFamily="34" charset="-18"/>
              </a:rPr>
              <a:t>na</a:t>
            </a:r>
            <a:r>
              <a:rPr lang="en-US" sz="4000" dirty="0">
                <a:solidFill>
                  <a:schemeClr val="accent4"/>
                </a:solidFill>
                <a:latin typeface="Source Sans Pro Black" panose="020B0803030403020204" pitchFamily="34" charset="-18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Source Sans Pro Black" panose="020B0803030403020204" pitchFamily="34" charset="-18"/>
              </a:rPr>
              <a:t>Ciebie</a:t>
            </a:r>
            <a:endParaRPr lang="en-US" sz="4000" dirty="0">
              <a:solidFill>
                <a:schemeClr val="accent4"/>
              </a:solidFill>
              <a:latin typeface="Source Sans Pro Black" panose="020B0803030403020204" pitchFamily="34" charset="-18"/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321674" y="2842276"/>
            <a:ext cx="1479617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458987" y="4219980"/>
            <a:ext cx="3087108" cy="17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Obraz zawierający stół&#10;&#10;Opis wygenerowany automatycznie">
            <a:extLst>
              <a:ext uri="{FF2B5EF4-FFF2-40B4-BE49-F238E27FC236}">
                <a16:creationId xmlns:a16="http://schemas.microsoft.com/office/drawing/2014/main" id="{00BF4F91-1ECD-A54B-9556-82E8CBE7CE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0268" y="4219980"/>
            <a:ext cx="2844545" cy="132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9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B620C94-A17A-4CE9-B243-459D6329FD3E}"/>
              </a:ext>
            </a:extLst>
          </p:cNvPr>
          <p:cNvSpPr txBox="1"/>
          <p:nvPr/>
        </p:nvSpPr>
        <p:spPr>
          <a:xfrm>
            <a:off x="861391" y="1690446"/>
            <a:ext cx="10469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	</a:t>
            </a:r>
            <a:endParaRPr lang="pl-PL" dirty="0"/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B0E35AAA-0E51-4E19-9FBF-2F40EE521DE8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300" dirty="0"/>
          </a:p>
        </p:txBody>
      </p:sp>
      <p:sp>
        <p:nvSpPr>
          <p:cNvPr id="12" name="Rectangle 58">
            <a:extLst>
              <a:ext uri="{FF2B5EF4-FFF2-40B4-BE49-F238E27FC236}">
                <a16:creationId xmlns:a16="http://schemas.microsoft.com/office/drawing/2014/main" id="{509EB826-0AAC-48AD-9D9B-5F797537A701}"/>
              </a:ext>
            </a:extLst>
          </p:cNvPr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E02C532-0767-4ADE-BFA1-B874098E09BB}"/>
              </a:ext>
            </a:extLst>
          </p:cNvPr>
          <p:cNvSpPr/>
          <p:nvPr/>
        </p:nvSpPr>
        <p:spPr>
          <a:xfrm>
            <a:off x="6173104" y="2274838"/>
            <a:ext cx="55418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chemeClr val="bg1"/>
                </a:solidFill>
              </a:rPr>
              <a:t>Jesteśmy grupą młodych ludzi, których połączyła pasja do odkrywania tajników ludzkiego organizmu. Każdy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z nas ma inne zainteresowania, inne zdolności oraz zakres wiedzy. Dzięki naszej różnorodności jesteśmy w stanie stworzyć wiele ciekawych projektów, które zawsze zakończone są sukcesem. Szeroka wiedza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i umiejętności członków Koła, pozwalają na prowadzenie innowacyjnych w skali kraju badań.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C8540C4-F564-45A7-8307-95B8011094D9}"/>
              </a:ext>
            </a:extLst>
          </p:cNvPr>
          <p:cNvSpPr txBox="1"/>
          <p:nvPr/>
        </p:nvSpPr>
        <p:spPr>
          <a:xfrm>
            <a:off x="5860272" y="1017913"/>
            <a:ext cx="5965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KIM JESTEŚMY?</a:t>
            </a:r>
          </a:p>
        </p:txBody>
      </p:sp>
      <p:pic>
        <p:nvPicPr>
          <p:cNvPr id="23" name="Symbol zastępczy obrazu 22">
            <a:extLst>
              <a:ext uri="{FF2B5EF4-FFF2-40B4-BE49-F238E27FC236}">
                <a16:creationId xmlns:a16="http://schemas.microsoft.com/office/drawing/2014/main" id="{16DA5851-E995-4E48-9F05-08882A402A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193" r="8193"/>
          <a:stretch>
            <a:fillRect/>
          </a:stretch>
        </p:blipFill>
        <p:spPr>
          <a:xfrm>
            <a:off x="602807" y="1484028"/>
            <a:ext cx="4784725" cy="3571875"/>
          </a:xfrm>
        </p:spPr>
      </p:pic>
    </p:spTree>
    <p:extLst>
      <p:ext uri="{BB962C8B-B14F-4D97-AF65-F5344CB8AC3E}">
        <p14:creationId xmlns:p14="http://schemas.microsoft.com/office/powerpoint/2010/main" val="369169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0CF8C57D-7DA0-814A-B8CB-126E240B5D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7820" b="7820"/>
          <a:stretch>
            <a:fillRect/>
          </a:stretch>
        </p:blipFill>
        <p:spPr/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300038" y="273637"/>
            <a:ext cx="11591925" cy="6350907"/>
          </a:xfrm>
          <a:prstGeom prst="rect">
            <a:avLst/>
          </a:prstGeom>
          <a:solidFill>
            <a:srgbClr val="FFFFFF">
              <a:alpha val="30196"/>
            </a:srgb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637216" y="3664550"/>
            <a:ext cx="2926288" cy="2672385"/>
          </a:xfrm>
          <a:prstGeom prst="rect">
            <a:avLst/>
          </a:prstGeom>
          <a:solidFill>
            <a:srgbClr val="FFFFFF">
              <a:alpha val="10196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Source Sans Pro Semibold" panose="020B0603030403020204" pitchFamily="34" charset="-18"/>
              </a:rPr>
              <a:t>2</a:t>
            </a:r>
            <a:r>
              <a:rPr lang="en-US" sz="3800" dirty="0">
                <a:solidFill>
                  <a:schemeClr val="tx1"/>
                </a:solidFill>
                <a:latin typeface="Source Sans Pro Semibold" panose="020B0603030403020204" pitchFamily="34" charset="-18"/>
              </a:rPr>
              <a:t>projekty</a:t>
            </a: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8765177" y="398344"/>
            <a:ext cx="2798327" cy="7119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000" b="1" dirty="0"/>
              <a:t>Co </a:t>
            </a:r>
            <a:r>
              <a:rPr lang="en-US" sz="4000" b="1" dirty="0" err="1"/>
              <a:t>robimy</a:t>
            </a:r>
            <a:r>
              <a:rPr lang="en-US" sz="4000" b="1" dirty="0"/>
              <a:t>?</a:t>
            </a:r>
          </a:p>
          <a:p>
            <a:pPr algn="r"/>
            <a:r>
              <a:rPr lang="en-US" sz="4000" b="1" dirty="0" err="1"/>
              <a:t>Wyzwania</a:t>
            </a:r>
            <a:r>
              <a:rPr lang="en-US" sz="4000" b="1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06105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AFF32A80-5ADD-E84A-997D-7C45375198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3911" r="23911"/>
          <a:stretch>
            <a:fillRect/>
          </a:stretch>
        </p:blipFill>
        <p:spPr>
          <a:xfrm flipH="1">
            <a:off x="0" y="0"/>
            <a:ext cx="4773386" cy="6858000"/>
          </a:xfr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itle 1"/>
          <p:cNvSpPr txBox="1">
            <a:spLocks/>
          </p:cNvSpPr>
          <p:nvPr/>
        </p:nvSpPr>
        <p:spPr>
          <a:xfrm>
            <a:off x="8044543" y="1493464"/>
            <a:ext cx="3847419" cy="939473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Celem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głównym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projektu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jest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stworzenie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innowacyjnego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robotycznego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biomimetycznego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rozwiązania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bionicznej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protezy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ręki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odzwierciedlającej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naturalny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ruch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człowieka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11813" y="943429"/>
            <a:ext cx="3846286" cy="4281714"/>
          </a:xfrm>
          <a:prstGeom prst="rect">
            <a:avLst/>
          </a:prstGeom>
          <a:solidFill>
            <a:srgbClr val="FFFFFF">
              <a:alpha val="10196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8" name="Content Placeholder 15"/>
          <p:cNvSpPr txBox="1">
            <a:spLocks/>
          </p:cNvSpPr>
          <p:nvPr/>
        </p:nvSpPr>
        <p:spPr>
          <a:xfrm>
            <a:off x="3905794" y="1154910"/>
            <a:ext cx="3498305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400" dirty="0" err="1">
                <a:solidFill>
                  <a:schemeClr val="tx1"/>
                </a:solidFill>
              </a:rPr>
              <a:t>Robotyczna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79" name="Content Placeholder 15"/>
          <p:cNvSpPr txBox="1">
            <a:spLocks/>
          </p:cNvSpPr>
          <p:nvPr/>
        </p:nvSpPr>
        <p:spPr>
          <a:xfrm>
            <a:off x="4010297" y="1801014"/>
            <a:ext cx="3393802" cy="19033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/>
              <a:t>Proteza</a:t>
            </a:r>
            <a:r>
              <a:rPr lang="en-US" dirty="0"/>
              <a:t> </a:t>
            </a:r>
            <a:r>
              <a:rPr lang="en-US" dirty="0" err="1"/>
              <a:t>ręki</a:t>
            </a:r>
            <a:r>
              <a:rPr lang="en-US" dirty="0"/>
              <a:t> </a:t>
            </a:r>
            <a:r>
              <a:rPr lang="en-US" dirty="0" err="1"/>
              <a:t>sterowana</a:t>
            </a:r>
            <a:r>
              <a:rPr lang="en-US" dirty="0"/>
              <a:t> </a:t>
            </a:r>
            <a:r>
              <a:rPr lang="en-US" dirty="0" err="1"/>
              <a:t>miopotencjałami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954404" y="2752710"/>
            <a:ext cx="4496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0"/>
            <a:ext cx="4773386" cy="6858000"/>
          </a:xfrm>
          <a:prstGeom prst="rect">
            <a:avLst/>
          </a:prstGeom>
          <a:solidFill>
            <a:srgbClr val="262626">
              <a:alpha val="10196"/>
            </a:srgb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26FA644-DB69-BF43-89BF-9EA7AB309ABB}"/>
              </a:ext>
            </a:extLst>
          </p:cNvPr>
          <p:cNvSpPr/>
          <p:nvPr/>
        </p:nvSpPr>
        <p:spPr>
          <a:xfrm>
            <a:off x="7130403" y="3361441"/>
            <a:ext cx="184731" cy="2075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endParaRPr lang="lt-LT" sz="9600" b="1" kern="0" cap="all" dirty="0">
              <a:solidFill>
                <a:schemeClr val="bg2">
                  <a:lumMod val="50000"/>
                  <a:alpha val="50000"/>
                </a:schemeClr>
              </a:solidFill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9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ymbol zastępczy obrazu 20" descr="Obraz zawierający mężczyzna, motocykl, powietrze, noszenie&#10;&#10;Opis wygenerowany automatycznie">
            <a:extLst>
              <a:ext uri="{FF2B5EF4-FFF2-40B4-BE49-F238E27FC236}">
                <a16:creationId xmlns:a16="http://schemas.microsoft.com/office/drawing/2014/main" id="{FC8322B9-B8B9-EE4D-9584-0453110CD2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l="5647" t="5608" b="17081"/>
          <a:stretch/>
        </p:blipFill>
        <p:spPr>
          <a:xfrm>
            <a:off x="5439016" y="0"/>
            <a:ext cx="7275026" cy="4470400"/>
          </a:xfr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320474" y="330200"/>
            <a:ext cx="4811680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pc="-3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Etapy</a:t>
            </a:r>
            <a:r>
              <a:rPr lang="en-US" sz="2800" spc="-3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800" spc="-3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projektu</a:t>
            </a:r>
            <a:r>
              <a:rPr lang="en-US" sz="2800" spc="-3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Wydruk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elementów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protezy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z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wykrozystaniem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technologii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druku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3D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Złożenie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protezy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z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uwzględeniem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podzespołów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elektrownicznych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oraz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elementów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sterujących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Zaprogramowanie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ruchu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protezy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– Arduino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Wyposażenie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protezy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w system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odczytujący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miopotencjały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z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ręki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–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odzorowanie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rzeczywistego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ruchu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ręki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1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Nadzór</a:t>
            </a:r>
            <a:r>
              <a:rPr lang="en-US" sz="1800" dirty="0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nad</a:t>
            </a:r>
            <a:r>
              <a:rPr lang="en-US" sz="1800" dirty="0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siłą</a:t>
            </a:r>
            <a:r>
              <a:rPr lang="en-US" sz="1800" dirty="0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nacisku</a:t>
            </a:r>
            <a:r>
              <a:rPr lang="en-US" sz="1800" dirty="0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wywieraną</a:t>
            </a:r>
            <a:r>
              <a:rPr lang="en-US" sz="1800" dirty="0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przez</a:t>
            </a:r>
            <a:r>
              <a:rPr lang="en-US" sz="1800" dirty="0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palce</a:t>
            </a:r>
            <a:r>
              <a:rPr lang="en-US" sz="1800" dirty="0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- </a:t>
            </a:r>
            <a:r>
              <a:rPr lang="en-US" sz="1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wykorzystanie</a:t>
            </a:r>
            <a:r>
              <a:rPr lang="en-US" sz="1800" dirty="0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rezystancyjnych</a:t>
            </a:r>
            <a:r>
              <a:rPr lang="en-US" sz="1800" dirty="0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czujników</a:t>
            </a:r>
            <a:r>
              <a:rPr lang="en-US" sz="1800" dirty="0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Source Sans Pro Light" panose="020B0403030403020204" pitchFamily="34" charset="-18"/>
              </a:rPr>
              <a:t>siły</a:t>
            </a:r>
            <a:endParaRPr lang="en-US" sz="1800" dirty="0">
              <a:solidFill>
                <a:schemeClr val="accent2">
                  <a:lumMod val="50000"/>
                  <a:lumOff val="50000"/>
                </a:schemeClr>
              </a:solidFill>
              <a:latin typeface="Source Sans Pro Light" panose="020B0403030403020204" pitchFamily="34" charset="-18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endParaRPr lang="en-US" sz="18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69410" y="58056"/>
            <a:ext cx="5979048" cy="3737429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2"/>
          </p:nvPr>
        </p:nvSpPr>
        <p:spPr>
          <a:xfrm>
            <a:off x="5415501" y="4768857"/>
            <a:ext cx="6561784" cy="430887"/>
          </a:xfrm>
        </p:spPr>
        <p:txBody>
          <a:bodyPr/>
          <a:lstStyle/>
          <a:p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finansowany</a:t>
            </a:r>
            <a:r>
              <a:rPr lang="en-US" dirty="0"/>
              <a:t> </a:t>
            </a:r>
            <a:r>
              <a:rPr lang="en-US" dirty="0" err="1"/>
              <a:t>przez</a:t>
            </a:r>
            <a:r>
              <a:rPr lang="en-US" dirty="0"/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69410" y="58056"/>
            <a:ext cx="5979048" cy="3737429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15501" y="787400"/>
            <a:ext cx="5979048" cy="3737429"/>
          </a:xfrm>
          <a:prstGeom prst="rect">
            <a:avLst/>
          </a:prstGeom>
          <a:noFill/>
          <a:ln w="12700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A455E94-FC86-6144-ACC6-3406CEEB5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058" y="5498201"/>
            <a:ext cx="2019300" cy="10033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FDDAD91-8456-434A-B69A-2F57054C1A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824" b="23392"/>
          <a:stretch/>
        </p:blipFill>
        <p:spPr>
          <a:xfrm>
            <a:off x="8398456" y="5498201"/>
            <a:ext cx="2777775" cy="100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28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abawka, powietrze, motocykl, czarny&#10;&#10;Opis wygenerowany automatycznie">
            <a:extLst>
              <a:ext uri="{FF2B5EF4-FFF2-40B4-BE49-F238E27FC236}">
                <a16:creationId xmlns:a16="http://schemas.microsoft.com/office/drawing/2014/main" id="{D1123FD8-0626-0942-BA21-13C3CBF4E5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005" r="20095"/>
          <a:stretch/>
        </p:blipFill>
        <p:spPr>
          <a:xfrm>
            <a:off x="5968359" y="289346"/>
            <a:ext cx="2054765" cy="2807069"/>
          </a:xfrm>
          <a:prstGeom prst="rect">
            <a:avLst/>
          </a:prstGeom>
        </p:spPr>
      </p:pic>
      <p:pic>
        <p:nvPicPr>
          <p:cNvPr id="9" name="Obraz 8" descr="Obraz zawierający para, stół, powietrze, czarny&#10;&#10;Opis wygenerowany automatycznie">
            <a:extLst>
              <a:ext uri="{FF2B5EF4-FFF2-40B4-BE49-F238E27FC236}">
                <a16:creationId xmlns:a16="http://schemas.microsoft.com/office/drawing/2014/main" id="{A3FE714D-9743-A34E-B4CF-077EA8867A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925" r="25337"/>
          <a:stretch/>
        </p:blipFill>
        <p:spPr>
          <a:xfrm>
            <a:off x="4803696" y="2826656"/>
            <a:ext cx="1911925" cy="3135086"/>
          </a:xfrm>
          <a:prstGeom prst="rect">
            <a:avLst/>
          </a:prstGeom>
        </p:spPr>
      </p:pic>
      <p:sp>
        <p:nvSpPr>
          <p:cNvPr id="19" name="Rectangle 29">
            <a:extLst>
              <a:ext uri="{FF2B5EF4-FFF2-40B4-BE49-F238E27FC236}">
                <a16:creationId xmlns:a16="http://schemas.microsoft.com/office/drawing/2014/main" id="{AB6771E2-6EEC-0547-A9FF-796256B24746}"/>
              </a:ext>
            </a:extLst>
          </p:cNvPr>
          <p:cNvSpPr/>
          <p:nvPr/>
        </p:nvSpPr>
        <p:spPr>
          <a:xfrm>
            <a:off x="8023124" y="368482"/>
            <a:ext cx="4773386" cy="6968605"/>
          </a:xfrm>
          <a:prstGeom prst="rect">
            <a:avLst/>
          </a:prstGeom>
          <a:solidFill>
            <a:srgbClr val="FFFFFF">
              <a:alpha val="10196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-1863856" y="0"/>
            <a:ext cx="4773386" cy="6858000"/>
          </a:xfrm>
          <a:prstGeom prst="rect">
            <a:avLst/>
          </a:prstGeom>
          <a:solidFill>
            <a:srgbClr val="262626">
              <a:alpha val="10196"/>
            </a:srgb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658413" y="685799"/>
            <a:ext cx="3846286" cy="4281714"/>
          </a:xfrm>
          <a:prstGeom prst="rect">
            <a:avLst/>
          </a:prstGeom>
          <a:solidFill>
            <a:srgbClr val="FFFFFF">
              <a:alpha val="10196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8" name="Zacisk_EMG">
            <a:hlinkClick r:id="" action="ppaction://media"/>
            <a:extLst>
              <a:ext uri="{FF2B5EF4-FFF2-40B4-BE49-F238E27FC236}">
                <a16:creationId xmlns:a16="http://schemas.microsoft.com/office/drawing/2014/main" id="{E322A7B3-C551-204A-92B8-2D2B34F86E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1543" y="697941"/>
            <a:ext cx="3549200" cy="6309688"/>
          </a:xfrm>
          <a:prstGeom prst="rect">
            <a:avLst/>
          </a:prstGeom>
        </p:spPr>
      </p:pic>
      <p:pic>
        <p:nvPicPr>
          <p:cNvPr id="2" name="Snapchat-1084638152" descr="Snapchat-1084638152">
            <a:hlinkClick r:id="" action="ppaction://media"/>
            <a:extLst>
              <a:ext uri="{FF2B5EF4-FFF2-40B4-BE49-F238E27FC236}">
                <a16:creationId xmlns:a16="http://schemas.microsoft.com/office/drawing/2014/main" id="{27FC7208-40E7-3840-AD7E-C489C28DF70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t="20192" b="4762"/>
          <a:stretch/>
        </p:blipFill>
        <p:spPr>
          <a:xfrm>
            <a:off x="986273" y="1025435"/>
            <a:ext cx="3846513" cy="51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5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D2C76E00-EC63-4F44-9A63-05052A8923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r="18410"/>
          <a:stretch/>
        </p:blipFill>
        <p:spPr>
          <a:xfrm>
            <a:off x="2168434" y="17652"/>
            <a:ext cx="10023566" cy="6910453"/>
          </a:xfrm>
        </p:spPr>
      </p:pic>
      <p:sp>
        <p:nvSpPr>
          <p:cNvPr id="24" name="Rectangle 23"/>
          <p:cNvSpPr/>
          <p:nvPr/>
        </p:nvSpPr>
        <p:spPr>
          <a:xfrm flipH="1">
            <a:off x="-41193" y="-169075"/>
            <a:ext cx="4813310" cy="71021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300" dirty="0"/>
          </a:p>
        </p:txBody>
      </p:sp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 flipH="1">
            <a:off x="383000" y="1018370"/>
            <a:ext cx="4389117" cy="352814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en-US" sz="3600" kern="0" cap="all" dirty="0" err="1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Umanoid</a:t>
            </a:r>
            <a:br>
              <a:rPr lang="en-US" sz="3600" kern="0" cap="all" dirty="0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</a:br>
            <a:r>
              <a:rPr lang="en-US" sz="3000" kern="0" cap="all" dirty="0" err="1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bioniczny</a:t>
            </a:r>
            <a:r>
              <a:rPr lang="en-US" sz="3000" kern="0" cap="all" dirty="0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 </a:t>
            </a:r>
            <a:r>
              <a:rPr lang="en-US" sz="3000" kern="0" cap="all" dirty="0" err="1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tułów</a:t>
            </a:r>
            <a:r>
              <a:rPr lang="en-US" sz="3000" kern="0" cap="all" dirty="0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 </a:t>
            </a:r>
            <a:r>
              <a:rPr lang="en-US" sz="3000" kern="0" cap="all" dirty="0" err="1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stworzony</a:t>
            </a:r>
            <a:r>
              <a:rPr lang="en-US" sz="3000" kern="0" cap="all" dirty="0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 z</a:t>
            </a:r>
            <a:br>
              <a:rPr lang="en-US" sz="3000" kern="0" cap="all" dirty="0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</a:br>
            <a:r>
              <a:rPr lang="en-US" sz="3000" kern="0" cap="all" dirty="0" err="1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wykorzystaniem</a:t>
            </a:r>
            <a:r>
              <a:rPr lang="en-US" sz="3000" kern="0" cap="all" dirty="0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 </a:t>
            </a:r>
            <a:r>
              <a:rPr lang="en-US" sz="3000" kern="0" cap="all" dirty="0" err="1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druku</a:t>
            </a:r>
            <a:r>
              <a:rPr lang="en-US" sz="3000" kern="0" cap="all" dirty="0">
                <a:solidFill>
                  <a:schemeClr val="accent1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 3D</a:t>
            </a:r>
            <a:endParaRPr kumimoji="0" lang="lt-LT" sz="3000" u="none" strike="noStrike" kern="0" cap="all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579518" y="1242946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9169451" y="3990008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130843" y="3945396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000115" y="4385117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943140" y="5208146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547266" y="4121283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1384621" y="6247256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1772369" y="6016868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235770" y="4070089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561293" y="4302807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516461" y="6434711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9700385" y="6435477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4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9588280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-1863856" y="0"/>
            <a:ext cx="4773386" cy="6858000"/>
          </a:xfrm>
          <a:prstGeom prst="rect">
            <a:avLst/>
          </a:prstGeom>
          <a:solidFill>
            <a:srgbClr val="262626">
              <a:alpha val="10196"/>
            </a:srgb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7" name="Obraz 6" descr="Obraz zawierający pistolet, zabawka, zdjęcie, powietrze&#10;&#10;Opis wygenerowany automatycznie">
            <a:extLst>
              <a:ext uri="{FF2B5EF4-FFF2-40B4-BE49-F238E27FC236}">
                <a16:creationId xmlns:a16="http://schemas.microsoft.com/office/drawing/2014/main" id="{E660653B-E13E-FF4A-AB51-B12D29CF8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157" y="2286000"/>
            <a:ext cx="6235700" cy="4572000"/>
          </a:xfrm>
          <a:prstGeom prst="rect">
            <a:avLst/>
          </a:prstGeom>
        </p:spPr>
      </p:pic>
      <p:pic>
        <p:nvPicPr>
          <p:cNvPr id="11" name="Obraz 10" descr="Obraz zawierający zabawka, trzymający, motocykl, jasne&#10;&#10;Opis wygenerowany automatycznie">
            <a:extLst>
              <a:ext uri="{FF2B5EF4-FFF2-40B4-BE49-F238E27FC236}">
                <a16:creationId xmlns:a16="http://schemas.microsoft.com/office/drawing/2014/main" id="{42BCC53C-9B3D-1C4F-8B5A-94D30B5FCC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38663" y="810870"/>
            <a:ext cx="6350000" cy="35687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65051" y="454363"/>
            <a:ext cx="3846286" cy="4281714"/>
          </a:xfrm>
          <a:prstGeom prst="rect">
            <a:avLst/>
          </a:prstGeom>
          <a:solidFill>
            <a:srgbClr val="FFFFFF">
              <a:alpha val="10196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B6771E2-6EEC-0547-A9FF-796256B24746}"/>
              </a:ext>
            </a:extLst>
          </p:cNvPr>
          <p:cNvSpPr/>
          <p:nvPr/>
        </p:nvSpPr>
        <p:spPr>
          <a:xfrm>
            <a:off x="6674162" y="1862051"/>
            <a:ext cx="5828180" cy="5370021"/>
          </a:xfrm>
          <a:prstGeom prst="rect">
            <a:avLst/>
          </a:prstGeom>
          <a:solidFill>
            <a:srgbClr val="FFFFFF">
              <a:alpha val="10196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E982DFB-FDD1-024B-A9F0-EBAE5AF9F0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8544" y="5615098"/>
            <a:ext cx="2019300" cy="1003300"/>
          </a:xfrm>
          <a:prstGeom prst="rect">
            <a:avLst/>
          </a:prstGeom>
        </p:spPr>
      </p:pic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0C49DAD9-B6C5-0349-A759-FACAA2C28A90}"/>
              </a:ext>
            </a:extLst>
          </p:cNvPr>
          <p:cNvSpPr txBox="1">
            <a:spLocks/>
          </p:cNvSpPr>
          <p:nvPr/>
        </p:nvSpPr>
        <p:spPr>
          <a:xfrm>
            <a:off x="1187757" y="5090281"/>
            <a:ext cx="6561784" cy="430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/>
              <a:t>Projekt</a:t>
            </a:r>
            <a:r>
              <a:rPr lang="en-US" sz="2400" dirty="0"/>
              <a:t> </a:t>
            </a:r>
            <a:r>
              <a:rPr lang="en-US" sz="2400" dirty="0" err="1"/>
              <a:t>finansowany</a:t>
            </a:r>
            <a:r>
              <a:rPr lang="en-US" sz="2400" dirty="0"/>
              <a:t> </a:t>
            </a:r>
            <a:r>
              <a:rPr lang="en-US" sz="2400" dirty="0" err="1"/>
              <a:t>przez</a:t>
            </a:r>
            <a:endParaRPr lang="en-US" sz="2400" dirty="0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D827D53-4C87-E04E-89E1-2BC5B22F0A90}"/>
              </a:ext>
            </a:extLst>
          </p:cNvPr>
          <p:cNvSpPr txBox="1">
            <a:spLocks/>
          </p:cNvSpPr>
          <p:nvPr/>
        </p:nvSpPr>
        <p:spPr>
          <a:xfrm>
            <a:off x="6698991" y="133762"/>
            <a:ext cx="5180031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400" dirty="0" err="1">
                <a:solidFill>
                  <a:schemeClr val="tx1"/>
                </a:solidFill>
              </a:rPr>
              <a:t>Rozpoczynamy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prace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37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>
            <a:extLst>
              <a:ext uri="{FF2B5EF4-FFF2-40B4-BE49-F238E27FC236}">
                <a16:creationId xmlns:a16="http://schemas.microsoft.com/office/drawing/2014/main" id="{0ED70C10-CE1D-4145-B59A-55910E40FBF6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300" dirty="0"/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EA7D5803-98A6-4138-8451-72380B71ACE6}"/>
              </a:ext>
            </a:extLst>
          </p:cNvPr>
          <p:cNvSpPr/>
          <p:nvPr/>
        </p:nvSpPr>
        <p:spPr>
          <a:xfrm>
            <a:off x="339731" y="407137"/>
            <a:ext cx="2841244" cy="2612572"/>
          </a:xfrm>
          <a:prstGeom prst="ellipse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Wykorzystujemy technologię druku 3D w tworzonych projektach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AC72CEA7-A8F6-463E-B7D3-ECB57D7DA515}"/>
              </a:ext>
            </a:extLst>
          </p:cNvPr>
          <p:cNvSpPr/>
          <p:nvPr/>
        </p:nvSpPr>
        <p:spPr>
          <a:xfrm>
            <a:off x="1134987" y="2645978"/>
            <a:ext cx="3087754" cy="28559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Projekty realizujemy od podstaw:</a:t>
            </a:r>
          </a:p>
          <a:p>
            <a:pPr algn="ctr"/>
            <a:r>
              <a:rPr lang="pl-PL" i="1" dirty="0">
                <a:solidFill>
                  <a:schemeClr val="bg2">
                    <a:lumMod val="10000"/>
                  </a:schemeClr>
                </a:solidFill>
              </a:rPr>
              <a:t>drukujemy</a:t>
            </a:r>
          </a:p>
          <a:p>
            <a:pPr algn="ctr"/>
            <a:r>
              <a:rPr lang="pl-PL" i="1" dirty="0">
                <a:solidFill>
                  <a:schemeClr val="bg2">
                    <a:lumMod val="10000"/>
                  </a:schemeClr>
                </a:solidFill>
              </a:rPr>
              <a:t>składamy</a:t>
            </a:r>
          </a:p>
          <a:p>
            <a:pPr algn="ctr"/>
            <a:r>
              <a:rPr lang="pl-PL" i="1" dirty="0">
                <a:solidFill>
                  <a:schemeClr val="bg2">
                    <a:lumMod val="10000"/>
                  </a:schemeClr>
                </a:solidFill>
              </a:rPr>
              <a:t>programujemy</a:t>
            </a: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F46A488B-6CBF-4945-B8B0-55AF7CA8B5B9}"/>
              </a:ext>
            </a:extLst>
          </p:cNvPr>
          <p:cNvSpPr/>
          <p:nvPr/>
        </p:nvSpPr>
        <p:spPr>
          <a:xfrm>
            <a:off x="5357728" y="3904517"/>
            <a:ext cx="2852535" cy="27699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Naszym  celem jest jak najlepsze, bioniczne odwzorowanie ruchu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F598344B-44DA-49C4-8853-57F6CB423496}"/>
              </a:ext>
            </a:extLst>
          </p:cNvPr>
          <p:cNvSpPr/>
          <p:nvPr/>
        </p:nvSpPr>
        <p:spPr>
          <a:xfrm>
            <a:off x="3697436" y="1713423"/>
            <a:ext cx="3087755" cy="2855981"/>
          </a:xfrm>
          <a:prstGeom prst="ellipse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Tworzymy nowoczesne, innowacyjne </a:t>
            </a:r>
            <a:r>
              <a:rPr lang="pl-PL" dirty="0" err="1">
                <a:solidFill>
                  <a:schemeClr val="bg2">
                    <a:lumMod val="10000"/>
                  </a:schemeClr>
                </a:solidFill>
              </a:rPr>
              <a:t>robotyczne</a:t>
            </a:r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 urządzenia o wielu stopniach swobody</a:t>
            </a: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065D391B-D6F3-41C4-A303-2C01C9E85758}"/>
              </a:ext>
            </a:extLst>
          </p:cNvPr>
          <p:cNvSpPr/>
          <p:nvPr/>
        </p:nvSpPr>
        <p:spPr>
          <a:xfrm>
            <a:off x="7814123" y="3721023"/>
            <a:ext cx="2414094" cy="2129578"/>
          </a:xfrm>
          <a:prstGeom prst="ellipse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Dołącz do naszego grona!</a:t>
            </a:r>
          </a:p>
        </p:txBody>
      </p:sp>
    </p:spTree>
    <p:extLst>
      <p:ext uri="{BB962C8B-B14F-4D97-AF65-F5344CB8AC3E}">
        <p14:creationId xmlns:p14="http://schemas.microsoft.com/office/powerpoint/2010/main" val="2225440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4173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2&quot;&gt;&lt;elem m_fUsage=&quot;1.89999999999999990000E+000&quot;&gt;&lt;m_msothmcolidx val=&quot;0&quot;/&gt;&lt;m_rgb r=&quot;DF&quot; g=&quot;DF&quot; b=&quot;DF&quot;/&gt;&lt;m_nBrightness val=&quot;0&quot;/&gt;&lt;/elem&gt;&lt;elem m_fUsage=&quot;1.53899999999999990000E+000&quot;&gt;&lt;m_msothmcolidx val=&quot;0&quot;/&gt;&lt;m_rgb r=&quot;EF&quot; g=&quot;C9&quot; b=&quot;4C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Kotio">
      <a:dk1>
        <a:srgbClr val="262626"/>
      </a:dk1>
      <a:lt1>
        <a:sysClr val="window" lastClr="FFFFFF"/>
      </a:lt1>
      <a:dk2>
        <a:srgbClr val="BFBFBF"/>
      </a:dk2>
      <a:lt2>
        <a:srgbClr val="E7E6E6"/>
      </a:lt2>
      <a:accent1>
        <a:srgbClr val="FFC000"/>
      </a:accent1>
      <a:accent2>
        <a:srgbClr val="0C0C0C"/>
      </a:accent2>
      <a:accent3>
        <a:srgbClr val="262626"/>
      </a:accent3>
      <a:accent4>
        <a:srgbClr val="3F3F3F"/>
      </a:accent4>
      <a:accent5>
        <a:srgbClr val="595959"/>
      </a:accent5>
      <a:accent6>
        <a:srgbClr val="7F7F7F"/>
      </a:accent6>
      <a:hlink>
        <a:srgbClr val="FFC000"/>
      </a:hlink>
      <a:folHlink>
        <a:srgbClr val="BFBFBF"/>
      </a:folHlink>
    </a:clrScheme>
    <a:fontScheme name="Koti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223</Words>
  <Application>Microsoft Office PowerPoint</Application>
  <PresentationFormat>Panoramiczny</PresentationFormat>
  <Paragraphs>42</Paragraphs>
  <Slides>10</Slides>
  <Notes>8</Notes>
  <HiddenSlides>0</HiddenSlides>
  <MMClips>2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20" baseType="lpstr">
      <vt:lpstr>Arial</vt:lpstr>
      <vt:lpstr>Calibri</vt:lpstr>
      <vt:lpstr>Georgia</vt:lpstr>
      <vt:lpstr>Julietta</vt:lpstr>
      <vt:lpstr>Source Sans Pro</vt:lpstr>
      <vt:lpstr>Source Sans Pro Black</vt:lpstr>
      <vt:lpstr>Source Sans Pro Light</vt:lpstr>
      <vt:lpstr>Source Sans Pro Semibold</vt:lpstr>
      <vt:lpstr>Office Theme</vt:lpstr>
      <vt:lpstr>think-cell Slide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PricewaterhouseCoopers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Malgorzata Boguslawska</dc:creator>
  <cp:lastModifiedBy>Zuzanna Posłuszna</cp:lastModifiedBy>
  <cp:revision>197</cp:revision>
  <cp:lastPrinted>2019-04-10T20:33:00Z</cp:lastPrinted>
  <dcterms:created xsi:type="dcterms:W3CDTF">2016-07-06T10:54:59Z</dcterms:created>
  <dcterms:modified xsi:type="dcterms:W3CDTF">2020-05-14T12:32:32Z</dcterms:modified>
</cp:coreProperties>
</file>